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13004800" cy="9753600"/>
  <p:notesSz cx="6858000" cy="9144000"/>
  <p:defaultTextStyle>
    <a:lvl1pPr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1pPr>
    <a:lvl2pPr indent="2286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2pPr>
    <a:lvl3pPr indent="4572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3pPr>
    <a:lvl4pPr indent="6858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4pPr>
    <a:lvl5pPr indent="9144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5pPr>
    <a:lvl6pPr indent="11430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6pPr>
    <a:lvl7pPr indent="13716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7pPr>
    <a:lvl8pPr indent="16002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8pPr>
    <a:lvl9pPr indent="18288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0564E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7C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A8C3DF"/>
              </a:solidFill>
              <a:prstDash val="solid"/>
              <a:miter lim="400000"/>
            </a:ln>
          </a:left>
          <a:right>
            <a:ln w="12700" cap="flat">
              <a:solidFill>
                <a:srgbClr val="A8C3DF"/>
              </a:solidFill>
              <a:prstDash val="solid"/>
              <a:miter lim="400000"/>
            </a:ln>
          </a:right>
          <a:top>
            <a:ln w="12700" cap="flat">
              <a:solidFill>
                <a:srgbClr val="A8C3DF"/>
              </a:solidFill>
              <a:prstDash val="solid"/>
              <a:miter lim="400000"/>
            </a:ln>
          </a:top>
          <a:bottom>
            <a:ln w="12700" cap="flat">
              <a:solidFill>
                <a:srgbClr val="A8C3DF"/>
              </a:solidFill>
              <a:prstDash val="solid"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solidFill>
                <a:srgbClr val="A8C3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C3DF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14975"/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9639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508000" y="6591300"/>
            <a:ext cx="11999453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" name="Shape 8"/>
          <p:cNvSpPr/>
          <p:nvPr/>
        </p:nvSpPr>
        <p:spPr>
          <a:xfrm>
            <a:off x="508000" y="4089400"/>
            <a:ext cx="1200001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" name="Shape 9"/>
          <p:cNvSpPr/>
          <p:nvPr/>
        </p:nvSpPr>
        <p:spPr>
          <a:xfrm rot="16200000">
            <a:off x="7172923" y="5347634"/>
            <a:ext cx="164275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" name="Shape 10"/>
          <p:cNvSpPr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 rot="16200000">
            <a:off x="7172923" y="7874934"/>
            <a:ext cx="164275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Shape 14"/>
          <p:cNvSpPr/>
          <p:nvPr/>
        </p:nvSpPr>
        <p:spPr>
          <a:xfrm>
            <a:off x="508000" y="9131300"/>
            <a:ext cx="11999453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Shape 15"/>
          <p:cNvSpPr/>
          <p:nvPr/>
        </p:nvSpPr>
        <p:spPr>
          <a:xfrm>
            <a:off x="508000" y="6629400"/>
            <a:ext cx="1200001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Shape 16"/>
          <p:cNvSpPr/>
          <p:nvPr/>
        </p:nvSpPr>
        <p:spPr>
          <a:xfrm rot="16200000">
            <a:off x="7172923" y="7874934"/>
            <a:ext cx="164275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508000" y="4876800"/>
            <a:ext cx="567637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Shape 23"/>
          <p:cNvSpPr/>
          <p:nvPr/>
        </p:nvSpPr>
        <p:spPr>
          <a:xfrm>
            <a:off x="508000" y="2768600"/>
            <a:ext cx="5676316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25" name="Shape 25"/>
          <p:cNvSpPr/>
          <p:nvPr>
            <p:ph type="body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30" name="Shape 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One</a:t>
            </a:r>
            <a:endParaRPr sz="30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Two</a:t>
            </a:r>
            <a:endParaRPr sz="30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Three</a:t>
            </a:r>
            <a:endParaRPr sz="30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Four</a:t>
            </a:r>
            <a:endParaRPr sz="30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08000" y="21717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508000" y="6350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1pPr>
      <a:lvl2pPr indent="2286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2pPr>
      <a:lvl3pPr indent="4572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3pPr>
      <a:lvl4pPr indent="6858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4pPr>
      <a:lvl5pPr indent="9144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5pPr>
      <a:lvl6pPr indent="11430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6pPr>
      <a:lvl7pPr indent="13716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7pPr>
      <a:lvl8pPr indent="16002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8pPr>
      <a:lvl9pPr indent="1828800"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9pPr>
    </p:titleStyle>
    <p:bodyStyle>
      <a:lvl1pPr marL="4699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1pPr>
      <a:lvl2pPr marL="9398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2pPr>
      <a:lvl3pPr marL="14097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3pPr>
      <a:lvl4pPr marL="18796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4pPr>
      <a:lvl5pPr marL="23495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5pPr>
      <a:lvl6pPr marL="28194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6pPr>
      <a:lvl7pPr marL="32893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7pPr>
      <a:lvl8pPr marL="37592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8pPr>
      <a:lvl9pPr marL="42291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200">
                <a:solidFill>
                  <a:srgbClr val="5D092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D0924"/>
                </a:solidFill>
              </a:rPr>
              <a:t>www.car-maniacs.co.uk</a:t>
            </a:r>
          </a:p>
        </p:txBody>
      </p:sp>
      <p:sp>
        <p:nvSpPr>
          <p:cNvPr id="44" name="Shape 44"/>
          <p:cNvSpPr/>
          <p:nvPr>
            <p:ph type="body" idx="4294967295"/>
          </p:nvPr>
        </p:nvSpPr>
        <p:spPr>
          <a:xfrm>
            <a:off x="1299569" y="5039726"/>
            <a:ext cx="10405663" cy="2413001"/>
          </a:xfrm>
          <a:prstGeom prst="rect">
            <a:avLst/>
          </a:prstGeom>
        </p:spPr>
        <p:txBody>
          <a:bodyPr/>
          <a:lstStyle/>
          <a:p>
            <a:pPr lvl="0" marL="0" indent="0" algn="ctr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latin typeface="Helvetica Neue Thin"/>
                <a:ea typeface="Helvetica Neue Thin"/>
                <a:cs typeface="Helvetica Neue Thin"/>
                <a:sym typeface="Helvetica Neue Thin"/>
              </a:rPr>
              <a:t>An awesome car rating website</a:t>
            </a:r>
            <a:endParaRPr sz="3500">
              <a:latin typeface="Helvetica Neue Thin"/>
              <a:ea typeface="Helvetica Neue Thin"/>
              <a:cs typeface="Helvetica Neue Thin"/>
              <a:sym typeface="Helvetica Neue Thin"/>
            </a:endParaRPr>
          </a:p>
          <a:p>
            <a:pPr lvl="0" marL="0" indent="0" algn="ctr">
              <a:spcBef>
                <a:spcPts val="0"/>
              </a:spcBef>
              <a:buClrTx/>
              <a:buSzTx/>
              <a:buFont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latin typeface="Helvetica Neue Thin"/>
                <a:ea typeface="Helvetica Neue Thin"/>
                <a:cs typeface="Helvetica Neue Thin"/>
                <a:sym typeface="Helvetica Neue Thin"/>
              </a:rPr>
              <a:t>by mustached-ninja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Won’t Have</a:t>
            </a: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29768" indent="-429768" defTabSz="549148">
              <a:spcBef>
                <a:spcPts val="3900"/>
              </a:spcBef>
              <a:buClr>
                <a:srgbClr val="FFFFFF"/>
              </a:buClr>
              <a:defRPr sz="39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3900"/>
              <a:t>A fancy UI for administrators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Compare</a:t>
            </a:r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Easy</a:t>
            </a:r>
            <a:endParaRPr sz="44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Relevant fields next</a:t>
            </a:r>
            <a:br>
              <a:rPr sz="4400"/>
            </a:br>
            <a:r>
              <a:rPr sz="4400"/>
              <a:t>to each other</a:t>
            </a:r>
            <a:endParaRPr sz="44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See which is better</a:t>
            </a:r>
          </a:p>
        </p:txBody>
      </p:sp>
      <p:pic>
        <p:nvPicPr>
          <p:cNvPr id="88" name="Screen Shot 2015-03-29 at 23.24.2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5968" y="2791215"/>
            <a:ext cx="6883754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Manufacturer</a:t>
            </a:r>
          </a:p>
        </p:txBody>
      </p:sp>
      <p:sp>
        <p:nvSpPr>
          <p:cNvPr id="91" name="Shape 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List of models</a:t>
            </a:r>
            <a:endParaRPr sz="44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Clickable</a:t>
            </a:r>
          </a:p>
        </p:txBody>
      </p:sp>
      <p:pic>
        <p:nvPicPr>
          <p:cNvPr id="92" name="Screen Shot 2015-03-29 at 23.26.0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91051" y="2455520"/>
            <a:ext cx="7760095" cy="68720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3-tier Architecture</a:t>
            </a:r>
          </a:p>
        </p:txBody>
      </p:sp>
      <p:grpSp>
        <p:nvGrpSpPr>
          <p:cNvPr id="97" name="Group 97"/>
          <p:cNvGrpSpPr/>
          <p:nvPr/>
        </p:nvGrpSpPr>
        <p:grpSpPr>
          <a:xfrm>
            <a:off x="564040" y="3668602"/>
            <a:ext cx="1270003" cy="2804576"/>
            <a:chOff x="0" y="0"/>
            <a:chExt cx="1270001" cy="2804575"/>
          </a:xfrm>
        </p:grpSpPr>
        <p:sp>
          <p:nvSpPr>
            <p:cNvPr id="95" name="Shape 95"/>
            <p:cNvSpPr/>
            <p:nvPr/>
          </p:nvSpPr>
          <p:spPr>
            <a:xfrm>
              <a:off x="-1" y="-1"/>
              <a:ext cx="1270003" cy="2804577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96" name="Shape 96"/>
            <p:cNvSpPr/>
            <p:nvPr/>
          </p:nvSpPr>
          <p:spPr>
            <a:xfrm>
              <a:off x="-1" y="2302910"/>
              <a:ext cx="1270003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User</a:t>
              </a:r>
            </a:p>
          </p:txBody>
        </p:sp>
      </p:grpSp>
      <p:sp>
        <p:nvSpPr>
          <p:cNvPr id="98" name="Shape 98"/>
          <p:cNvSpPr/>
          <p:nvPr/>
        </p:nvSpPr>
        <p:spPr>
          <a:xfrm>
            <a:off x="722490" y="4639626"/>
            <a:ext cx="953101" cy="906451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rgbClr val="E8A43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3"/>
                    </a:srgbClr>
                  </a:outerShdw>
                </a:effectLst>
              </a:defRPr>
            </a:pPr>
          </a:p>
        </p:txBody>
      </p:sp>
      <p:grpSp>
        <p:nvGrpSpPr>
          <p:cNvPr id="101" name="Group 101"/>
          <p:cNvGrpSpPr/>
          <p:nvPr/>
        </p:nvGrpSpPr>
        <p:grpSpPr>
          <a:xfrm>
            <a:off x="2797336" y="3664341"/>
            <a:ext cx="2676401" cy="2813098"/>
            <a:chOff x="0" y="0"/>
            <a:chExt cx="2676400" cy="2813097"/>
          </a:xfrm>
        </p:grpSpPr>
        <p:sp>
          <p:nvSpPr>
            <p:cNvPr id="99" name="Shape 99"/>
            <p:cNvSpPr/>
            <p:nvPr/>
          </p:nvSpPr>
          <p:spPr>
            <a:xfrm>
              <a:off x="-1" y="-1"/>
              <a:ext cx="2676402" cy="2813099"/>
            </a:xfrm>
            <a:prstGeom prst="rect">
              <a:avLst/>
            </a:prstGeom>
            <a:gradFill flip="none" rotWithShape="1">
              <a:gsLst>
                <a:gs pos="0">
                  <a:srgbClr val="189B1A"/>
                </a:gs>
                <a:gs pos="100000">
                  <a:srgbClr val="235D0B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00" name="Shape 100"/>
            <p:cNvSpPr/>
            <p:nvPr/>
          </p:nvSpPr>
          <p:spPr>
            <a:xfrm>
              <a:off x="-1" y="847162"/>
              <a:ext cx="2676402" cy="1930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HTML/CSS/JS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Web browser on a desktop or mobile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e.g. Chrome, Safari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Client</a:t>
              </a:r>
            </a:p>
          </p:txBody>
        </p:sp>
      </p:grpSp>
      <p:grpSp>
        <p:nvGrpSpPr>
          <p:cNvPr id="104" name="Group 104"/>
          <p:cNvGrpSpPr/>
          <p:nvPr/>
        </p:nvGrpSpPr>
        <p:grpSpPr>
          <a:xfrm>
            <a:off x="6437030" y="3664341"/>
            <a:ext cx="2520217" cy="2825360"/>
            <a:chOff x="0" y="0"/>
            <a:chExt cx="2520216" cy="2825358"/>
          </a:xfrm>
        </p:grpSpPr>
        <p:sp>
          <p:nvSpPr>
            <p:cNvPr id="102" name="Shape 102"/>
            <p:cNvSpPr/>
            <p:nvPr/>
          </p:nvSpPr>
          <p:spPr>
            <a:xfrm>
              <a:off x="0" y="-1"/>
              <a:ext cx="2520217" cy="2813099"/>
            </a:xfrm>
            <a:prstGeom prst="rect">
              <a:avLst/>
            </a:prstGeom>
            <a:gradFill flip="none" rotWithShape="1">
              <a:gsLst>
                <a:gs pos="0">
                  <a:srgbClr val="971817"/>
                </a:gs>
                <a:gs pos="100000">
                  <a:srgbClr val="720C04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03" name="Shape 103"/>
            <p:cNvSpPr/>
            <p:nvPr/>
          </p:nvSpPr>
          <p:spPr>
            <a:xfrm>
              <a:off x="0" y="1199758"/>
              <a:ext cx="2520217" cy="162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Application Server built using 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Django 1.7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Middleware</a:t>
              </a:r>
            </a:p>
          </p:txBody>
        </p:sp>
      </p:grpSp>
      <p:grpSp>
        <p:nvGrpSpPr>
          <p:cNvPr id="107" name="Group 107"/>
          <p:cNvGrpSpPr/>
          <p:nvPr/>
        </p:nvGrpSpPr>
        <p:grpSpPr>
          <a:xfrm>
            <a:off x="9920541" y="3664341"/>
            <a:ext cx="2520218" cy="2813098"/>
            <a:chOff x="0" y="0"/>
            <a:chExt cx="2520216" cy="2813097"/>
          </a:xfrm>
        </p:grpSpPr>
        <p:sp>
          <p:nvSpPr>
            <p:cNvPr id="105" name="Shape 105"/>
            <p:cNvSpPr/>
            <p:nvPr/>
          </p:nvSpPr>
          <p:spPr>
            <a:xfrm>
              <a:off x="0" y="-1"/>
              <a:ext cx="2520217" cy="2813099"/>
            </a:xfrm>
            <a:prstGeom prst="rect">
              <a:avLst/>
            </a:prstGeom>
            <a:gradFill flip="none" rotWithShape="1">
              <a:gsLst>
                <a:gs pos="0">
                  <a:srgbClr val="971817"/>
                </a:gs>
                <a:gs pos="100000">
                  <a:srgbClr val="720C04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06" name="Shape 106"/>
            <p:cNvSpPr/>
            <p:nvPr/>
          </p:nvSpPr>
          <p:spPr>
            <a:xfrm>
              <a:off x="0" y="1504558"/>
              <a:ext cx="2520217" cy="1016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SQLite</a:t>
              </a: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endParaRPr>
                <a:solidFill>
                  <a:srgbClr val="FFFFFF"/>
                </a:solidFill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Database</a:t>
              </a:r>
            </a:p>
          </p:txBody>
        </p:sp>
      </p:grpSp>
      <p:sp>
        <p:nvSpPr>
          <p:cNvPr id="108" name="Shape 108"/>
          <p:cNvSpPr/>
          <p:nvPr/>
        </p:nvSpPr>
        <p:spPr>
          <a:xfrm>
            <a:off x="1910613" y="4241770"/>
            <a:ext cx="856337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lvl="0"/>
            <a:r>
              <a:t>Clicking</a:t>
            </a:r>
          </a:p>
        </p:txBody>
      </p:sp>
      <p:sp>
        <p:nvSpPr>
          <p:cNvPr id="109" name="Shape 109"/>
          <p:cNvSpPr/>
          <p:nvPr/>
        </p:nvSpPr>
        <p:spPr>
          <a:xfrm>
            <a:off x="2010283" y="5639223"/>
            <a:ext cx="656997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lvl="0"/>
            <a:r>
              <a:t>Visual</a:t>
            </a:r>
          </a:p>
        </p:txBody>
      </p:sp>
      <p:sp>
        <p:nvSpPr>
          <p:cNvPr id="110" name="Shape 110"/>
          <p:cNvSpPr/>
          <p:nvPr/>
        </p:nvSpPr>
        <p:spPr>
          <a:xfrm>
            <a:off x="5506139" y="3928062"/>
            <a:ext cx="86930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t>URL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t>params</a:t>
            </a:r>
          </a:p>
        </p:txBody>
      </p:sp>
      <p:sp>
        <p:nvSpPr>
          <p:cNvPr id="111" name="Shape 111"/>
          <p:cNvSpPr/>
          <p:nvPr/>
        </p:nvSpPr>
        <p:spPr>
          <a:xfrm>
            <a:off x="5511999" y="5649477"/>
            <a:ext cx="85758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t>HTML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t>CSS</a:t>
            </a:r>
          </a:p>
        </p:txBody>
      </p:sp>
      <p:sp>
        <p:nvSpPr>
          <p:cNvPr id="112" name="Shape 112"/>
          <p:cNvSpPr/>
          <p:nvPr/>
        </p:nvSpPr>
        <p:spPr>
          <a:xfrm>
            <a:off x="9012683" y="3933655"/>
            <a:ext cx="85289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t>SQL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t>queries</a:t>
            </a:r>
          </a:p>
        </p:txBody>
      </p:sp>
      <p:sp>
        <p:nvSpPr>
          <p:cNvPr id="113" name="Shape 113"/>
          <p:cNvSpPr/>
          <p:nvPr/>
        </p:nvSpPr>
        <p:spPr>
          <a:xfrm>
            <a:off x="9082125" y="5652792"/>
            <a:ext cx="813131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 lvl="0"/>
            <a:r>
              <a:t>Results</a:t>
            </a:r>
          </a:p>
        </p:txBody>
      </p:sp>
      <p:sp>
        <p:nvSpPr>
          <p:cNvPr id="114" name="Shape 114"/>
          <p:cNvSpPr/>
          <p:nvPr/>
        </p:nvSpPr>
        <p:spPr>
          <a:xfrm>
            <a:off x="1951988" y="4685355"/>
            <a:ext cx="772150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5" name="Shape 115"/>
          <p:cNvSpPr/>
          <p:nvPr/>
        </p:nvSpPr>
        <p:spPr>
          <a:xfrm flipH="1">
            <a:off x="1941964" y="5556263"/>
            <a:ext cx="747449" cy="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Shape 116"/>
          <p:cNvSpPr/>
          <p:nvPr/>
        </p:nvSpPr>
        <p:spPr>
          <a:xfrm>
            <a:off x="5574319" y="4657397"/>
            <a:ext cx="772150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7" name="Shape 117"/>
          <p:cNvSpPr/>
          <p:nvPr/>
        </p:nvSpPr>
        <p:spPr>
          <a:xfrm flipH="1">
            <a:off x="5564297" y="5528304"/>
            <a:ext cx="747447" cy="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8" name="Shape 118"/>
          <p:cNvSpPr/>
          <p:nvPr/>
        </p:nvSpPr>
        <p:spPr>
          <a:xfrm>
            <a:off x="9092558" y="4676786"/>
            <a:ext cx="772151" cy="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9" name="Shape 119"/>
          <p:cNvSpPr/>
          <p:nvPr/>
        </p:nvSpPr>
        <p:spPr>
          <a:xfrm flipH="1">
            <a:off x="9082533" y="5547694"/>
            <a:ext cx="747448" cy="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359707" y="992186"/>
            <a:ext cx="3479525" cy="888554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Home</a:t>
            </a:r>
          </a:p>
        </p:txBody>
      </p:sp>
      <p:sp>
        <p:nvSpPr>
          <p:cNvPr id="122" name="Shape 122"/>
          <p:cNvSpPr/>
          <p:nvPr/>
        </p:nvSpPr>
        <p:spPr>
          <a:xfrm>
            <a:off x="4138993" y="3104739"/>
            <a:ext cx="2510750" cy="888554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Top Rated</a:t>
            </a:r>
          </a:p>
        </p:txBody>
      </p:sp>
      <p:sp>
        <p:nvSpPr>
          <p:cNvPr id="123" name="Shape 123"/>
          <p:cNvSpPr/>
          <p:nvPr/>
        </p:nvSpPr>
        <p:spPr>
          <a:xfrm>
            <a:off x="886507" y="3104739"/>
            <a:ext cx="2510750" cy="888554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Browse</a:t>
            </a:r>
          </a:p>
        </p:txBody>
      </p:sp>
      <p:sp>
        <p:nvSpPr>
          <p:cNvPr id="124" name="Shape 124"/>
          <p:cNvSpPr/>
          <p:nvPr/>
        </p:nvSpPr>
        <p:spPr>
          <a:xfrm flipH="1">
            <a:off x="2795569" y="1972093"/>
            <a:ext cx="2807308" cy="1038324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5" name="Shape 125"/>
          <p:cNvSpPr/>
          <p:nvPr/>
        </p:nvSpPr>
        <p:spPr>
          <a:xfrm flipH="1">
            <a:off x="5603804" y="2201240"/>
            <a:ext cx="317635" cy="673835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6" name="Shape 126"/>
          <p:cNvSpPr/>
          <p:nvPr/>
        </p:nvSpPr>
        <p:spPr>
          <a:xfrm>
            <a:off x="883904" y="4066014"/>
            <a:ext cx="1026046" cy="7244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Brand</a:t>
            </a:r>
          </a:p>
        </p:txBody>
      </p:sp>
      <p:sp>
        <p:nvSpPr>
          <p:cNvPr id="127" name="Shape 127"/>
          <p:cNvSpPr/>
          <p:nvPr/>
        </p:nvSpPr>
        <p:spPr>
          <a:xfrm>
            <a:off x="881627" y="5116792"/>
            <a:ext cx="1027243" cy="7244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Model</a:t>
            </a:r>
          </a:p>
        </p:txBody>
      </p:sp>
      <p:sp>
        <p:nvSpPr>
          <p:cNvPr id="128" name="Shape 128"/>
          <p:cNvSpPr/>
          <p:nvPr/>
        </p:nvSpPr>
        <p:spPr>
          <a:xfrm>
            <a:off x="2328901" y="7438831"/>
            <a:ext cx="2510479" cy="749807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Car Profile</a:t>
            </a:r>
          </a:p>
        </p:txBody>
      </p:sp>
      <p:sp>
        <p:nvSpPr>
          <p:cNvPr id="129" name="Shape 129"/>
          <p:cNvSpPr/>
          <p:nvPr/>
        </p:nvSpPr>
        <p:spPr>
          <a:xfrm>
            <a:off x="4124394" y="4714488"/>
            <a:ext cx="2539948" cy="7498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List of Cars</a:t>
            </a:r>
          </a:p>
        </p:txBody>
      </p:sp>
      <p:sp>
        <p:nvSpPr>
          <p:cNvPr id="130" name="Shape 130"/>
          <p:cNvSpPr/>
          <p:nvPr/>
        </p:nvSpPr>
        <p:spPr>
          <a:xfrm>
            <a:off x="2328901" y="8596195"/>
            <a:ext cx="2510479" cy="749806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Compare</a:t>
            </a:r>
          </a:p>
        </p:txBody>
      </p:sp>
      <p:sp>
        <p:nvSpPr>
          <p:cNvPr id="131" name="Shape 131"/>
          <p:cNvSpPr/>
          <p:nvPr/>
        </p:nvSpPr>
        <p:spPr>
          <a:xfrm>
            <a:off x="2810747" y="6031970"/>
            <a:ext cx="581785" cy="133747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2" name="Shape 132"/>
          <p:cNvSpPr/>
          <p:nvPr/>
        </p:nvSpPr>
        <p:spPr>
          <a:xfrm>
            <a:off x="3584140" y="8247046"/>
            <a:ext cx="1" cy="29074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3" name="Shape 133"/>
          <p:cNvSpPr/>
          <p:nvPr/>
        </p:nvSpPr>
        <p:spPr>
          <a:xfrm>
            <a:off x="5394367" y="4072735"/>
            <a:ext cx="1" cy="56231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4" name="Shape 134"/>
          <p:cNvSpPr/>
          <p:nvPr/>
        </p:nvSpPr>
        <p:spPr>
          <a:xfrm flipH="1">
            <a:off x="3878529" y="5786587"/>
            <a:ext cx="1537046" cy="1537046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Shape 135"/>
          <p:cNvSpPr/>
          <p:nvPr/>
        </p:nvSpPr>
        <p:spPr>
          <a:xfrm flipH="1">
            <a:off x="1396926" y="4857375"/>
            <a:ext cx="1492900" cy="24160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Shape 136"/>
          <p:cNvSpPr/>
          <p:nvPr/>
        </p:nvSpPr>
        <p:spPr>
          <a:xfrm>
            <a:off x="2144583" y="4053314"/>
            <a:ext cx="1249938" cy="7498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Results</a:t>
            </a:r>
          </a:p>
        </p:txBody>
      </p:sp>
      <p:sp>
        <p:nvSpPr>
          <p:cNvPr id="137" name="Shape 137"/>
          <p:cNvSpPr/>
          <p:nvPr/>
        </p:nvSpPr>
        <p:spPr>
          <a:xfrm>
            <a:off x="2144583" y="5102091"/>
            <a:ext cx="1249938" cy="7498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Results</a:t>
            </a:r>
          </a:p>
        </p:txBody>
      </p:sp>
      <p:sp>
        <p:nvSpPr>
          <p:cNvPr id="138" name="Shape 138"/>
          <p:cNvSpPr/>
          <p:nvPr/>
        </p:nvSpPr>
        <p:spPr>
          <a:xfrm>
            <a:off x="1967423" y="4428216"/>
            <a:ext cx="121921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1980123" y="5507716"/>
            <a:ext cx="121921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Shape 140"/>
          <p:cNvSpPr/>
          <p:nvPr/>
        </p:nvSpPr>
        <p:spPr>
          <a:xfrm>
            <a:off x="7381892" y="7445854"/>
            <a:ext cx="2510479" cy="7498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Rate</a:t>
            </a:r>
          </a:p>
        </p:txBody>
      </p:sp>
      <p:sp>
        <p:nvSpPr>
          <p:cNvPr id="141" name="Shape 141"/>
          <p:cNvSpPr/>
          <p:nvPr/>
        </p:nvSpPr>
        <p:spPr>
          <a:xfrm flipH="1">
            <a:off x="4914342" y="7743168"/>
            <a:ext cx="2360851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2" name="Shape 142"/>
          <p:cNvSpPr/>
          <p:nvPr/>
        </p:nvSpPr>
        <p:spPr>
          <a:xfrm>
            <a:off x="4939742" y="7993065"/>
            <a:ext cx="2360851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3" name="Shape 143"/>
          <p:cNvSpPr/>
          <p:nvPr/>
        </p:nvSpPr>
        <p:spPr>
          <a:xfrm>
            <a:off x="6881949" y="3104739"/>
            <a:ext cx="2510750" cy="888554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New Cars</a:t>
            </a:r>
            <a:endParaRPr sz="3200">
              <a:solidFill>
                <a:srgbClr val="FFFFFF"/>
              </a:solidFill>
              <a:effectLst>
                <a:outerShdw sx="100000" sy="100000" kx="0" ky="0" algn="b" rotWithShape="0" blurRad="25400" dist="33948" dir="2700000">
                  <a:srgbClr val="3B3936"/>
                </a:outerShdw>
              </a:effectLst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6867350" y="4693454"/>
            <a:ext cx="2539948" cy="7498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List of Cars</a:t>
            </a:r>
          </a:p>
        </p:txBody>
      </p:sp>
      <p:sp>
        <p:nvSpPr>
          <p:cNvPr id="145" name="Shape 145"/>
          <p:cNvSpPr/>
          <p:nvPr/>
        </p:nvSpPr>
        <p:spPr>
          <a:xfrm>
            <a:off x="8137323" y="4051701"/>
            <a:ext cx="1" cy="56231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6" name="Shape 146"/>
          <p:cNvSpPr/>
          <p:nvPr/>
        </p:nvSpPr>
        <p:spPr>
          <a:xfrm flipH="1">
            <a:off x="4430916" y="5687530"/>
            <a:ext cx="3009414" cy="153934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7" name="Shape 147"/>
          <p:cNvSpPr/>
          <p:nvPr/>
        </p:nvSpPr>
        <p:spPr>
          <a:xfrm flipH="1" flipV="1">
            <a:off x="336204" y="1352398"/>
            <a:ext cx="4022387" cy="1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8" name="Shape 148"/>
          <p:cNvSpPr/>
          <p:nvPr/>
        </p:nvSpPr>
        <p:spPr>
          <a:xfrm flipV="1">
            <a:off x="322386" y="1352398"/>
            <a:ext cx="1" cy="7473987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9" name="Shape 149"/>
          <p:cNvSpPr/>
          <p:nvPr/>
        </p:nvSpPr>
        <p:spPr>
          <a:xfrm>
            <a:off x="329054" y="8805450"/>
            <a:ext cx="2054141" cy="1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0" name="Shape 150"/>
          <p:cNvSpPr/>
          <p:nvPr/>
        </p:nvSpPr>
        <p:spPr>
          <a:xfrm>
            <a:off x="9624907" y="3104968"/>
            <a:ext cx="3298060" cy="888554"/>
          </a:xfrm>
          <a:prstGeom prst="rect">
            <a:avLst/>
          </a:prstGeom>
          <a:gradFill>
            <a:gsLst>
              <a:gs pos="0">
                <a:srgbClr val="6C7C4E"/>
              </a:gs>
              <a:gs pos="100000">
                <a:srgbClr val="C5D07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rPr>
              <a:t>Ethics Statement</a:t>
            </a:r>
            <a:endParaRPr sz="3200">
              <a:solidFill>
                <a:srgbClr val="FFFFFF"/>
              </a:solidFill>
              <a:effectLst>
                <a:outerShdw sx="100000" sy="100000" kx="0" ky="0" algn="b" rotWithShape="0" blurRad="25400" dist="33948" dir="2700000">
                  <a:srgbClr val="3B3936"/>
                </a:outerShdw>
              </a:effectLst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6271359" y="2145003"/>
            <a:ext cx="1581249" cy="733902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2" name="Shape 152"/>
          <p:cNvSpPr/>
          <p:nvPr/>
        </p:nvSpPr>
        <p:spPr>
          <a:xfrm>
            <a:off x="6654320" y="2017957"/>
            <a:ext cx="4334994" cy="838613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Domain Design</a:t>
            </a:r>
          </a:p>
        </p:txBody>
      </p:sp>
      <p:sp>
        <p:nvSpPr>
          <p:cNvPr id="155" name="Shape 155"/>
          <p:cNvSpPr/>
          <p:nvPr>
            <p:ph type="body" idx="1"/>
          </p:nvPr>
        </p:nvSpPr>
        <p:spPr>
          <a:xfrm>
            <a:off x="297318" y="2628900"/>
            <a:ext cx="6406782" cy="6096000"/>
          </a:xfrm>
          <a:prstGeom prst="rect">
            <a:avLst/>
          </a:prstGeom>
        </p:spPr>
        <p:txBody>
          <a:bodyPr/>
          <a:lstStyle/>
          <a:p>
            <a:pPr lvl="0" marL="4176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/</a:t>
            </a:r>
            <a:endParaRPr sz="3200"/>
          </a:p>
          <a:p>
            <a:pPr lvl="0" marL="4176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/manufacturer/toyota/corolla</a:t>
            </a:r>
            <a:endParaRPr sz="3200"/>
          </a:p>
          <a:p>
            <a:pPr lvl="0" marL="4176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/rate/toyota/corolla</a:t>
            </a:r>
            <a:endParaRPr sz="3200"/>
          </a:p>
          <a:p>
            <a:pPr lvl="1" marL="8875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GET and POST too </a:t>
            </a:r>
            <a:endParaRPr sz="3200"/>
          </a:p>
          <a:p>
            <a:pPr lvl="0" marL="4176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/top_rated</a:t>
            </a:r>
            <a:endParaRPr sz="3200"/>
          </a:p>
          <a:p>
            <a:pPr lvl="0" marL="417688" indent="-417688" defTabSz="496569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00"/>
              <a:t>/new_cars</a:t>
            </a:r>
          </a:p>
        </p:txBody>
      </p:sp>
      <p:sp>
        <p:nvSpPr>
          <p:cNvPr id="156" name="Shape 156"/>
          <p:cNvSpPr/>
          <p:nvPr/>
        </p:nvSpPr>
        <p:spPr>
          <a:xfrm>
            <a:off x="6769230" y="2324100"/>
            <a:ext cx="6044782" cy="6286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 marL="417688" indent="-417688" algn="l">
              <a:spcBef>
                <a:spcPts val="4200"/>
              </a:spcBef>
              <a:buClr>
                <a:srgbClr val="929292"/>
              </a:buClr>
              <a:buSzPct val="60000"/>
              <a:buFont typeface="Zapf Dingbats"/>
              <a:buChar char="❖"/>
              <a:defRPr sz="1800">
                <a:solidFill>
                  <a:srgbClr val="000000"/>
                </a:solidFill>
              </a:defRPr>
            </a:pPr>
            <a:r>
              <a:rPr sz="3200"/>
              <a:t>/compare/toyota/corolla/honda/civic</a:t>
            </a:r>
            <a:endParaRPr sz="3200"/>
          </a:p>
          <a:p>
            <a:pPr lvl="0" marL="417688" indent="-417688" algn="l">
              <a:spcBef>
                <a:spcPts val="4200"/>
              </a:spcBef>
              <a:buClr>
                <a:srgbClr val="929292"/>
              </a:buClr>
              <a:buSzPct val="60000"/>
              <a:buFont typeface="Zapf Dingbats"/>
              <a:buChar char="❖"/>
              <a:defRPr sz="1800">
                <a:solidFill>
                  <a:srgbClr val="000000"/>
                </a:solidFill>
              </a:defRPr>
            </a:pPr>
            <a:r>
              <a:rPr sz="3200"/>
              <a:t>/search</a:t>
            </a:r>
            <a:endParaRPr sz="3200"/>
          </a:p>
          <a:p>
            <a:pPr lvl="0" marL="417688" indent="-417688" algn="l">
              <a:spcBef>
                <a:spcPts val="4200"/>
              </a:spcBef>
              <a:buClr>
                <a:srgbClr val="929292"/>
              </a:buClr>
              <a:buSzPct val="60000"/>
              <a:buFont typeface="Zapf Dingbats"/>
              <a:buChar char="❖"/>
              <a:defRPr sz="1800">
                <a:solidFill>
                  <a:srgbClr val="000000"/>
                </a:solidFill>
              </a:defRPr>
            </a:pPr>
            <a:r>
              <a:rPr sz="3200"/>
              <a:t>/accounts</a:t>
            </a:r>
            <a:endParaRPr sz="3200"/>
          </a:p>
          <a:p>
            <a:pPr lvl="0" marL="417688" indent="-417688" algn="l">
              <a:spcBef>
                <a:spcPts val="4200"/>
              </a:spcBef>
              <a:buClr>
                <a:srgbClr val="929292"/>
              </a:buClr>
              <a:buSzPct val="60000"/>
              <a:buFont typeface="Zapf Dingbats"/>
              <a:buChar char="❖"/>
              <a:defRPr sz="1800">
                <a:solidFill>
                  <a:srgbClr val="000000"/>
                </a:solidFill>
              </a:defRPr>
            </a:pPr>
            <a:r>
              <a:rPr sz="3200"/>
              <a:t>/admin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ER Diagram</a:t>
            </a:r>
          </a:p>
        </p:txBody>
      </p:sp>
      <p:grpSp>
        <p:nvGrpSpPr>
          <p:cNvPr id="161" name="Group 161"/>
          <p:cNvGrpSpPr/>
          <p:nvPr/>
        </p:nvGrpSpPr>
        <p:grpSpPr>
          <a:xfrm>
            <a:off x="2963700" y="3342107"/>
            <a:ext cx="1632853" cy="882433"/>
            <a:chOff x="0" y="0"/>
            <a:chExt cx="1632852" cy="882431"/>
          </a:xfrm>
        </p:grpSpPr>
        <p:sp>
          <p:nvSpPr>
            <p:cNvPr id="159" name="Shape 159"/>
            <p:cNvSpPr/>
            <p:nvPr/>
          </p:nvSpPr>
          <p:spPr>
            <a:xfrm>
              <a:off x="-1" y="0"/>
              <a:ext cx="1632854" cy="882432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60" name="Shape 160"/>
            <p:cNvSpPr/>
            <p:nvPr/>
          </p:nvSpPr>
          <p:spPr>
            <a:xfrm>
              <a:off x="-1" y="238015"/>
              <a:ext cx="163285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Users</a:t>
              </a:r>
            </a:p>
          </p:txBody>
        </p:sp>
      </p:grpSp>
      <p:grpSp>
        <p:nvGrpSpPr>
          <p:cNvPr id="164" name="Group 164"/>
          <p:cNvGrpSpPr/>
          <p:nvPr/>
        </p:nvGrpSpPr>
        <p:grpSpPr>
          <a:xfrm>
            <a:off x="2978863" y="7554262"/>
            <a:ext cx="1632853" cy="882433"/>
            <a:chOff x="0" y="0"/>
            <a:chExt cx="1632852" cy="882431"/>
          </a:xfrm>
        </p:grpSpPr>
        <p:sp>
          <p:nvSpPr>
            <p:cNvPr id="162" name="Shape 162"/>
            <p:cNvSpPr/>
            <p:nvPr/>
          </p:nvSpPr>
          <p:spPr>
            <a:xfrm>
              <a:off x="-1" y="0"/>
              <a:ext cx="1632854" cy="882432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63" name="Shape 163"/>
            <p:cNvSpPr/>
            <p:nvPr/>
          </p:nvSpPr>
          <p:spPr>
            <a:xfrm>
              <a:off x="-1" y="238015"/>
              <a:ext cx="163285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Model</a:t>
              </a:r>
            </a:p>
          </p:txBody>
        </p:sp>
      </p:grpSp>
      <p:grpSp>
        <p:nvGrpSpPr>
          <p:cNvPr id="167" name="Group 167"/>
          <p:cNvGrpSpPr/>
          <p:nvPr/>
        </p:nvGrpSpPr>
        <p:grpSpPr>
          <a:xfrm>
            <a:off x="9883309" y="4739019"/>
            <a:ext cx="1632853" cy="882433"/>
            <a:chOff x="0" y="0"/>
            <a:chExt cx="1632852" cy="882431"/>
          </a:xfrm>
        </p:grpSpPr>
        <p:sp>
          <p:nvSpPr>
            <p:cNvPr id="165" name="Shape 165"/>
            <p:cNvSpPr/>
            <p:nvPr/>
          </p:nvSpPr>
          <p:spPr>
            <a:xfrm>
              <a:off x="-1" y="0"/>
              <a:ext cx="1632854" cy="882432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66" name="Shape 166"/>
            <p:cNvSpPr/>
            <p:nvPr/>
          </p:nvSpPr>
          <p:spPr>
            <a:xfrm>
              <a:off x="-1" y="238015"/>
              <a:ext cx="163285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Reviews</a:t>
              </a:r>
            </a:p>
          </p:txBody>
        </p:sp>
      </p:grpSp>
      <p:sp>
        <p:nvSpPr>
          <p:cNvPr id="168" name="Shape 168"/>
          <p:cNvSpPr/>
          <p:nvPr/>
        </p:nvSpPr>
        <p:spPr>
          <a:xfrm>
            <a:off x="4622609" y="3750169"/>
            <a:ext cx="5245932" cy="1251659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9" name="Shape 169"/>
          <p:cNvSpPr/>
          <p:nvPr/>
        </p:nvSpPr>
        <p:spPr>
          <a:xfrm flipV="1">
            <a:off x="4632959" y="5671322"/>
            <a:ext cx="5225232" cy="2348164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0" name="Shape 170"/>
          <p:cNvSpPr/>
          <p:nvPr/>
        </p:nvSpPr>
        <p:spPr>
          <a:xfrm rot="1020000">
            <a:off x="4720029" y="3222523"/>
            <a:ext cx="2286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1</a:t>
            </a:r>
          </a:p>
        </p:txBody>
      </p:sp>
      <p:sp>
        <p:nvSpPr>
          <p:cNvPr id="171" name="Shape 171"/>
          <p:cNvSpPr/>
          <p:nvPr/>
        </p:nvSpPr>
        <p:spPr>
          <a:xfrm rot="20141360">
            <a:off x="4824203" y="8139683"/>
            <a:ext cx="2286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1</a:t>
            </a:r>
          </a:p>
        </p:txBody>
      </p:sp>
      <p:sp>
        <p:nvSpPr>
          <p:cNvPr id="172" name="Shape 172"/>
          <p:cNvSpPr/>
          <p:nvPr/>
        </p:nvSpPr>
        <p:spPr>
          <a:xfrm rot="1020000">
            <a:off x="9515809" y="4547501"/>
            <a:ext cx="30428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N</a:t>
            </a:r>
          </a:p>
        </p:txBody>
      </p:sp>
      <p:sp>
        <p:nvSpPr>
          <p:cNvPr id="173" name="Shape 173"/>
          <p:cNvSpPr/>
          <p:nvPr/>
        </p:nvSpPr>
        <p:spPr>
          <a:xfrm rot="20141360">
            <a:off x="9515809" y="5411469"/>
            <a:ext cx="30428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N</a:t>
            </a:r>
          </a:p>
        </p:txBody>
      </p:sp>
      <p:grpSp>
        <p:nvGrpSpPr>
          <p:cNvPr id="176" name="Group 176"/>
          <p:cNvGrpSpPr/>
          <p:nvPr/>
        </p:nvGrpSpPr>
        <p:grpSpPr>
          <a:xfrm>
            <a:off x="5772510" y="3299992"/>
            <a:ext cx="1981994" cy="1960307"/>
            <a:chOff x="0" y="0"/>
            <a:chExt cx="1981993" cy="1960306"/>
          </a:xfrm>
        </p:grpSpPr>
        <p:sp>
          <p:nvSpPr>
            <p:cNvPr id="174" name="Shape 174"/>
            <p:cNvSpPr/>
            <p:nvPr/>
          </p:nvSpPr>
          <p:spPr>
            <a:xfrm rot="1020000">
              <a:off x="193534" y="199023"/>
              <a:ext cx="1594925" cy="1562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75" name="Shape 175"/>
            <p:cNvSpPr/>
            <p:nvPr/>
          </p:nvSpPr>
          <p:spPr>
            <a:xfrm rot="1020000">
              <a:off x="193534" y="776953"/>
              <a:ext cx="1594925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written by</a:t>
              </a:r>
            </a:p>
          </p:txBody>
        </p:sp>
      </p:grpSp>
      <p:grpSp>
        <p:nvGrpSpPr>
          <p:cNvPr id="179" name="Group 179"/>
          <p:cNvGrpSpPr/>
          <p:nvPr/>
        </p:nvGrpSpPr>
        <p:grpSpPr>
          <a:xfrm>
            <a:off x="5807403" y="5911110"/>
            <a:ext cx="2204809" cy="2153863"/>
            <a:chOff x="0" y="0"/>
            <a:chExt cx="2204808" cy="2153861"/>
          </a:xfrm>
        </p:grpSpPr>
        <p:sp>
          <p:nvSpPr>
            <p:cNvPr id="177" name="Shape 177"/>
            <p:cNvSpPr/>
            <p:nvPr/>
          </p:nvSpPr>
          <p:spPr>
            <a:xfrm rot="20142001">
              <a:off x="253239" y="278724"/>
              <a:ext cx="1698329" cy="159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78" name="Shape 178"/>
            <p:cNvSpPr/>
            <p:nvPr/>
          </p:nvSpPr>
          <p:spPr>
            <a:xfrm rot="20142001">
              <a:off x="253240" y="873730"/>
              <a:ext cx="1698328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is about</a:t>
              </a:r>
            </a:p>
          </p:txBody>
        </p:sp>
      </p:grpSp>
      <p:grpSp>
        <p:nvGrpSpPr>
          <p:cNvPr id="182" name="Group 182"/>
          <p:cNvGrpSpPr/>
          <p:nvPr/>
        </p:nvGrpSpPr>
        <p:grpSpPr>
          <a:xfrm>
            <a:off x="10495406" y="7561788"/>
            <a:ext cx="1632853" cy="882433"/>
            <a:chOff x="0" y="0"/>
            <a:chExt cx="1632852" cy="882431"/>
          </a:xfrm>
        </p:grpSpPr>
        <p:sp>
          <p:nvSpPr>
            <p:cNvPr id="180" name="Shape 180"/>
            <p:cNvSpPr/>
            <p:nvPr/>
          </p:nvSpPr>
          <p:spPr>
            <a:xfrm>
              <a:off x="-1" y="0"/>
              <a:ext cx="1632854" cy="882432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81" name="Shape 181"/>
            <p:cNvSpPr/>
            <p:nvPr/>
          </p:nvSpPr>
          <p:spPr>
            <a:xfrm>
              <a:off x="-1" y="238015"/>
              <a:ext cx="163285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News</a:t>
              </a:r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489906" y="7554262"/>
            <a:ext cx="1632853" cy="882433"/>
            <a:chOff x="0" y="0"/>
            <a:chExt cx="1632852" cy="882431"/>
          </a:xfrm>
        </p:grpSpPr>
        <p:sp>
          <p:nvSpPr>
            <p:cNvPr id="183" name="Shape 183"/>
            <p:cNvSpPr/>
            <p:nvPr/>
          </p:nvSpPr>
          <p:spPr>
            <a:xfrm>
              <a:off x="-1" y="0"/>
              <a:ext cx="1632854" cy="882432"/>
            </a:xfrm>
            <a:prstGeom prst="rect">
              <a:avLst/>
            </a:prstGeom>
            <a:gradFill flip="none" rotWithShape="1">
              <a:gsLst>
                <a:gs pos="0">
                  <a:srgbClr val="0066C1"/>
                </a:gs>
                <a:gs pos="100000">
                  <a:srgbClr val="09459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000000"/>
                  </a:solidFill>
                  <a:effectLst>
                    <a:outerShdw sx="100000" sy="100000" kx="0" ky="0" algn="b" rotWithShape="0" blurRad="25400" dist="33948" dir="2700000">
                      <a:srgbClr val="3B3936"/>
                    </a:outerShdw>
                  </a:effectLst>
                </a:defRPr>
              </a:pPr>
            </a:p>
          </p:txBody>
        </p:sp>
        <p:sp>
          <p:nvSpPr>
            <p:cNvPr id="184" name="Shape 184"/>
            <p:cNvSpPr/>
            <p:nvPr/>
          </p:nvSpPr>
          <p:spPr>
            <a:xfrm>
              <a:off x="-1" y="238015"/>
              <a:ext cx="1632854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</a:defRPr>
              </a:lvl1pPr>
            </a:lstStyle>
            <a:p>
              <a:pPr lvl="0">
                <a:defRPr>
                  <a:solidFill>
                    <a:srgbClr val="000000"/>
                  </a:solidFill>
                </a:defRPr>
              </a:pPr>
              <a:r>
                <a:rPr>
                  <a:solidFill>
                    <a:srgbClr val="FFFFFF"/>
                  </a:solidFill>
                </a:rPr>
                <a:t>Manufacturer</a:t>
              </a:r>
            </a:p>
          </p:txBody>
        </p:sp>
      </p:grpSp>
      <p:sp>
        <p:nvSpPr>
          <p:cNvPr id="186" name="Shape 186"/>
          <p:cNvSpPr/>
          <p:nvPr/>
        </p:nvSpPr>
        <p:spPr>
          <a:xfrm>
            <a:off x="2073775" y="8019485"/>
            <a:ext cx="906316" cy="1"/>
          </a:xfrm>
          <a:prstGeom prst="line">
            <a:avLst/>
          </a:prstGeom>
          <a:ln w="254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7" name="Shape 187"/>
          <p:cNvSpPr/>
          <p:nvPr/>
        </p:nvSpPr>
        <p:spPr>
          <a:xfrm rot="21600000">
            <a:off x="2718769" y="7617083"/>
            <a:ext cx="30428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N</a:t>
            </a:r>
          </a:p>
        </p:txBody>
      </p:sp>
      <p:sp>
        <p:nvSpPr>
          <p:cNvPr id="188" name="Shape 188"/>
          <p:cNvSpPr/>
          <p:nvPr/>
        </p:nvSpPr>
        <p:spPr>
          <a:xfrm rot="21600000">
            <a:off x="2163781" y="7617083"/>
            <a:ext cx="2286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000000"/>
                </a:solidFill>
              </a:defRPr>
            </a:lvl1pPr>
          </a:lstStyle>
          <a:p>
            <a:pPr lvl="0"/>
            <a:r>
              <a:t>1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Model</a:t>
            </a:r>
          </a:p>
        </p:txBody>
      </p:sp>
      <p:sp>
        <p:nvSpPr>
          <p:cNvPr id="191" name="Shape 1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graphicFrame>
        <p:nvGraphicFramePr>
          <p:cNvPr id="192" name="Table 192"/>
          <p:cNvGraphicFramePr/>
          <p:nvPr/>
        </p:nvGraphicFramePr>
        <p:xfrm>
          <a:off x="2274875" y="2730754"/>
          <a:ext cx="8461400" cy="589546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227524"/>
                <a:gridCol w="4227524"/>
              </a:tblGrid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Field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Type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manufacturer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ForeignKey(Manufacturer)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title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averageRatings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FloatField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acceleration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handling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security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dateOfRelease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DateField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price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1024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picture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ImageField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Review</a:t>
            </a:r>
          </a:p>
        </p:txBody>
      </p:sp>
      <p:sp>
        <p:nvSpPr>
          <p:cNvPr id="195" name="Shape 1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graphicFrame>
        <p:nvGraphicFramePr>
          <p:cNvPr id="196" name="Table 196"/>
          <p:cNvGraphicFramePr/>
          <p:nvPr/>
        </p:nvGraphicFramePr>
        <p:xfrm>
          <a:off x="2274875" y="2730754"/>
          <a:ext cx="8461400" cy="463082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227524"/>
                <a:gridCol w="4227524"/>
              </a:tblGrid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Field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Type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reviewer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ForeignKey(User)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model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ForeignKey(Model)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speed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acceleration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handling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109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security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PositiveIntegerField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News</a:t>
            </a:r>
          </a:p>
        </p:txBody>
      </p:sp>
      <p:sp>
        <p:nvSpPr>
          <p:cNvPr id="199" name="Shape 1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graphicFrame>
        <p:nvGraphicFramePr>
          <p:cNvPr id="200" name="Table 200"/>
          <p:cNvGraphicFramePr/>
          <p:nvPr/>
        </p:nvGraphicFramePr>
        <p:xfrm>
          <a:off x="2274875" y="2730754"/>
          <a:ext cx="8461400" cy="39671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227524"/>
                <a:gridCol w="4227524"/>
              </a:tblGrid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Field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Type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intro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CharField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title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link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BooleanField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66275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picture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ImageField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What is it?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100">
                <a:solidFill>
                  <a:srgbClr val="414141"/>
                </a:solidFill>
              </a:rPr>
              <a:t>A simple website</a:t>
            </a:r>
            <a:endParaRPr sz="51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5100">
                <a:solidFill>
                  <a:srgbClr val="414141"/>
                </a:solidFill>
              </a:rPr>
              <a:t>People can rate cars</a:t>
            </a:r>
            <a:endParaRPr sz="51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5100">
                <a:solidFill>
                  <a:srgbClr val="414141"/>
                </a:solidFill>
              </a:rPr>
              <a:t>Star-based system</a:t>
            </a:r>
            <a:endParaRPr sz="51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5100">
                <a:solidFill>
                  <a:srgbClr val="414141"/>
                </a:solidFill>
              </a:rPr>
              <a:t>Browse cars by rating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Manufacturer</a:t>
            </a:r>
          </a:p>
        </p:txBody>
      </p:sp>
      <p:graphicFrame>
        <p:nvGraphicFramePr>
          <p:cNvPr id="203" name="Table 203"/>
          <p:cNvGraphicFramePr/>
          <p:nvPr/>
        </p:nvGraphicFramePr>
        <p:xfrm>
          <a:off x="2274875" y="2730754"/>
          <a:ext cx="8461400" cy="297102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227524"/>
                <a:gridCol w="4227524"/>
              </a:tblGrid>
              <a:tr h="74196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Field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Type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FFFFFF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74196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CharField</a:t>
                      </a:r>
                    </a:p>
                  </a:txBody>
                  <a:tcPr marL="50800" marR="50800" marT="50800" marB="50800" anchor="ctr" anchorCtr="0" horzOverflow="overflow">
                    <a:lnT w="635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74196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SlugField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4196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picture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41414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ImageField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D93E2B"/>
                </a:solidFill>
              </a:rPr>
              <a:t>github.com/akoss/mustached-ninja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0564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B0564E"/>
                </a:solidFill>
              </a:rPr>
              <a:t>Stand Out Features</a:t>
            </a: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535163" indent="-535163">
              <a:defRPr sz="1800">
                <a:solidFill>
                  <a:srgbClr val="000000"/>
                </a:solidFill>
              </a:defRPr>
            </a:pPr>
            <a:r>
              <a:rPr sz="4100"/>
              <a:t>Simple</a:t>
            </a:r>
            <a:endParaRPr sz="4100"/>
          </a:p>
          <a:p>
            <a:pPr lvl="0" marL="535163" indent="-535163">
              <a:defRPr sz="1800">
                <a:solidFill>
                  <a:srgbClr val="000000"/>
                </a:solidFill>
              </a:defRPr>
            </a:pPr>
            <a:r>
              <a:rPr sz="4100"/>
              <a:t>Easy to use</a:t>
            </a:r>
            <a:endParaRPr sz="4100"/>
          </a:p>
          <a:p>
            <a:pPr lvl="0" marL="535163" indent="-535163">
              <a:defRPr sz="1800">
                <a:solidFill>
                  <a:srgbClr val="000000"/>
                </a:solidFill>
              </a:defRPr>
            </a:pPr>
            <a:r>
              <a:rPr sz="4100"/>
              <a:t>No need to register</a:t>
            </a:r>
            <a:endParaRPr sz="4100"/>
          </a:p>
          <a:p>
            <a:pPr lvl="0" marL="535163" indent="-535163">
              <a:defRPr sz="1800">
                <a:solidFill>
                  <a:srgbClr val="000000"/>
                </a:solidFill>
              </a:defRPr>
            </a:pPr>
            <a:r>
              <a:rPr sz="4100"/>
              <a:t>Unbiased</a:t>
            </a:r>
            <a:endParaRPr sz="4100"/>
          </a:p>
          <a:p>
            <a:pPr lvl="1" marL="1005063" indent="-535163">
              <a:defRPr sz="1800">
                <a:solidFill>
                  <a:srgbClr val="000000"/>
                </a:solidFill>
              </a:defRPr>
            </a:pPr>
            <a:r>
              <a:rPr sz="4100"/>
              <a:t>Ethics Statement</a:t>
            </a:r>
            <a:endParaRPr sz="4100"/>
          </a:p>
          <a:p>
            <a:pPr lvl="1" marL="1005063" indent="-535163">
              <a:defRPr sz="1800">
                <a:solidFill>
                  <a:srgbClr val="000000"/>
                </a:solidFill>
              </a:defRPr>
            </a:pPr>
            <a:r>
              <a:rPr sz="4100"/>
              <a:t>Transparency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7421831" y="2824253"/>
            <a:ext cx="457930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4100"/>
              <a:t>Visitor</a:t>
            </a:r>
          </a:p>
        </p:txBody>
      </p:sp>
      <p:sp>
        <p:nvSpPr>
          <p:cNvPr id="53" name="Shape 53"/>
          <p:cNvSpPr/>
          <p:nvPr/>
        </p:nvSpPr>
        <p:spPr>
          <a:xfrm>
            <a:off x="7087481" y="3646714"/>
            <a:ext cx="5322214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Browse cars (5/5)</a:t>
            </a:r>
            <a:endParaRPr sz="30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See ratings (5/5)</a:t>
            </a:r>
            <a:endParaRPr sz="30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Compare those ratings (5/5)</a:t>
            </a:r>
            <a:endParaRPr sz="30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See ranking (5/5)</a:t>
            </a:r>
          </a:p>
        </p:txBody>
      </p:sp>
      <p:sp>
        <p:nvSpPr>
          <p:cNvPr id="54" name="Shape 54"/>
          <p:cNvSpPr/>
          <p:nvPr/>
        </p:nvSpPr>
        <p:spPr>
          <a:xfrm>
            <a:off x="4943261" y="6519899"/>
            <a:ext cx="316835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3400"/>
              <a:t>Administrator</a:t>
            </a:r>
          </a:p>
        </p:txBody>
      </p:sp>
      <p:sp>
        <p:nvSpPr>
          <p:cNvPr id="55" name="Shape 55"/>
          <p:cNvSpPr/>
          <p:nvPr/>
        </p:nvSpPr>
        <p:spPr>
          <a:xfrm>
            <a:off x="4727365" y="7407728"/>
            <a:ext cx="3600144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/>
              <a:t>Reviews ratings</a:t>
            </a:r>
            <a:endParaRPr sz="24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/>
              <a:t>Deletes malicious ratings</a:t>
            </a:r>
            <a:endParaRPr sz="24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/>
              <a:t>Manages ads and price engine</a:t>
            </a:r>
            <a:endParaRPr sz="2400"/>
          </a:p>
        </p:txBody>
      </p:sp>
      <p:sp>
        <p:nvSpPr>
          <p:cNvPr id="56" name="Shape 56"/>
          <p:cNvSpPr/>
          <p:nvPr/>
        </p:nvSpPr>
        <p:spPr>
          <a:xfrm>
            <a:off x="417755" y="3756206"/>
            <a:ext cx="593146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Browse cars (4/5)</a:t>
            </a:r>
            <a:endParaRPr sz="30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Rate that car (5/5)</a:t>
            </a:r>
            <a:endParaRPr sz="300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/>
              <a:t>Compare their car to others (2/5)</a:t>
            </a:r>
          </a:p>
        </p:txBody>
      </p:sp>
      <p:sp>
        <p:nvSpPr>
          <p:cNvPr id="57" name="Shape 57"/>
          <p:cNvSpPr/>
          <p:nvPr/>
        </p:nvSpPr>
        <p:spPr>
          <a:xfrm>
            <a:off x="802639" y="2824253"/>
            <a:ext cx="5161699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1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4100"/>
              <a:t>Owner</a:t>
            </a:r>
          </a:p>
        </p:txBody>
      </p:sp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User Personas</a:t>
            </a:r>
          </a:p>
        </p:txBody>
      </p:sp>
      <p:sp>
        <p:nvSpPr>
          <p:cNvPr id="62" name="Shape 62"/>
          <p:cNvSpPr/>
          <p:nvPr/>
        </p:nvSpPr>
        <p:spPr>
          <a:xfrm>
            <a:off x="4157723" y="6049289"/>
            <a:ext cx="586731" cy="3572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28" h="21600" fill="norm" stroke="1" extrusionOk="0">
                <a:moveTo>
                  <a:pt x="16228" y="21600"/>
                </a:moveTo>
                <a:cubicBezTo>
                  <a:pt x="-4504" y="14514"/>
                  <a:pt x="-5372" y="7314"/>
                  <a:pt x="13624" y="0"/>
                </a:cubicBezTo>
              </a:path>
            </a:pathLst>
          </a:custGeom>
          <a:ln w="12700">
            <a:solidFill>
              <a:srgbClr val="D93E2B"/>
            </a:solidFill>
            <a:miter lim="400000"/>
          </a:ln>
        </p:spPr>
        <p:txBody>
          <a:bodyPr/>
          <a:lstStyle/>
          <a:p>
            <a:pPr lvl="0"/>
          </a:p>
        </p:txBody>
      </p:sp>
      <p:sp>
        <p:nvSpPr>
          <p:cNvPr id="63" name="Shape 63"/>
          <p:cNvSpPr/>
          <p:nvPr/>
        </p:nvSpPr>
        <p:spPr>
          <a:xfrm>
            <a:off x="8302559" y="6049869"/>
            <a:ext cx="544519" cy="3572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33" h="21600" fill="norm" stroke="1" extrusionOk="0">
                <a:moveTo>
                  <a:pt x="2807" y="21600"/>
                </a:moveTo>
                <a:cubicBezTo>
                  <a:pt x="21600" y="13743"/>
                  <a:pt x="20664" y="6543"/>
                  <a:pt x="0" y="0"/>
                </a:cubicBezTo>
              </a:path>
            </a:pathLst>
          </a:custGeom>
          <a:ln w="12700">
            <a:solidFill>
              <a:srgbClr val="D93E2B"/>
            </a:solidFill>
            <a:miter lim="400000"/>
          </a:ln>
        </p:spPr>
        <p:txBody>
          <a:bodyPr/>
          <a:lstStyle/>
          <a:p>
            <a:pPr lvl="0"/>
          </a:p>
        </p:txBody>
      </p:sp>
      <p:sp>
        <p:nvSpPr>
          <p:cNvPr id="61" name="Shape 61"/>
          <p:cNvSpPr/>
          <p:nvPr/>
        </p:nvSpPr>
        <p:spPr>
          <a:xfrm flipV="1">
            <a:off x="6718351" y="3091675"/>
            <a:ext cx="1" cy="2540000"/>
          </a:xfrm>
          <a:prstGeom prst="line">
            <a:avLst/>
          </a:prstGeom>
          <a:ln w="25400">
            <a:solidFill>
              <a:srgbClr val="C1BEB7"/>
            </a:solidFill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9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D93E2B"/>
                </a:solidFill>
              </a:rPr>
              <a:t>Personas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xfrm>
            <a:off x="508000" y="2628900"/>
            <a:ext cx="9390675" cy="6096000"/>
          </a:xfrm>
          <a:prstGeom prst="rect">
            <a:avLst/>
          </a:prstGeom>
        </p:spPr>
        <p:txBody>
          <a:bodyPr/>
          <a:lstStyle/>
          <a:p>
            <a:pPr lvl="0" marL="0" indent="0" defTabSz="537463">
              <a:lnSpc>
                <a:spcPct val="80000"/>
              </a:lnSpc>
              <a:spcBef>
                <a:spcPts val="2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852">
                <a:solidFill>
                  <a:srgbClr val="414141"/>
                </a:solidFill>
              </a:rPr>
              <a:t>Alex, has a big crush on cars</a:t>
            </a:r>
            <a:endParaRPr b="1" sz="2852">
              <a:solidFill>
                <a:srgbClr val="414141"/>
              </a:solidFill>
            </a:endParaRPr>
          </a:p>
          <a:p>
            <a:pPr lvl="0" marL="0" indent="0" defTabSz="537463">
              <a:lnSpc>
                <a:spcPct val="80000"/>
              </a:lnSpc>
              <a:spcBef>
                <a:spcPts val="2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60">
                <a:solidFill>
                  <a:srgbClr val="414141"/>
                </a:solidFill>
              </a:rPr>
              <a:t>I have always been passionate about cars. I chose to become a mechanical engineer just because I wanted to know intimate details about how the car works. </a:t>
            </a:r>
            <a:br>
              <a:rPr sz="2760">
                <a:solidFill>
                  <a:srgbClr val="414141"/>
                </a:solidFill>
              </a:rPr>
            </a:br>
            <a:r>
              <a:rPr sz="2760">
                <a:solidFill>
                  <a:srgbClr val="414141"/>
                </a:solidFill>
              </a:rPr>
              <a:t>I need an website were I could find exciting news about the cars/car manufacturers.</a:t>
            </a:r>
            <a:br>
              <a:rPr sz="2392">
                <a:solidFill>
                  <a:srgbClr val="414141"/>
                </a:solidFill>
              </a:rPr>
            </a:br>
            <a:endParaRPr sz="2392">
              <a:solidFill>
                <a:srgbClr val="414141"/>
              </a:solidFill>
            </a:endParaRPr>
          </a:p>
          <a:p>
            <a:pPr lvl="0" marL="0" indent="0" defTabSz="537463">
              <a:lnSpc>
                <a:spcPct val="80000"/>
              </a:lnSpc>
              <a:spcBef>
                <a:spcPts val="2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852">
                <a:solidFill>
                  <a:srgbClr val="414141"/>
                </a:solidFill>
              </a:rPr>
              <a:t>Dean, father of two</a:t>
            </a:r>
            <a:endParaRPr b="1" sz="2852">
              <a:solidFill>
                <a:srgbClr val="414141"/>
              </a:solidFill>
            </a:endParaRPr>
          </a:p>
          <a:p>
            <a:pPr lvl="0" marL="0" indent="0" defTabSz="537463">
              <a:lnSpc>
                <a:spcPct val="80000"/>
              </a:lnSpc>
              <a:spcBef>
                <a:spcPts val="2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60">
                <a:solidFill>
                  <a:srgbClr val="414141"/>
                </a:solidFill>
              </a:rPr>
              <a:t>I need a platform that could help me find a suitable car. </a:t>
            </a:r>
            <a:br>
              <a:rPr sz="2760">
                <a:solidFill>
                  <a:srgbClr val="414141"/>
                </a:solidFill>
              </a:rPr>
            </a:br>
            <a:r>
              <a:rPr sz="2760">
                <a:solidFill>
                  <a:srgbClr val="414141"/>
                </a:solidFill>
              </a:rPr>
              <a:t>I am currently commuting from Glasgow to Stirling. </a:t>
            </a:r>
            <a:br>
              <a:rPr sz="2760">
                <a:solidFill>
                  <a:srgbClr val="414141"/>
                </a:solidFill>
              </a:rPr>
            </a:br>
            <a:r>
              <a:rPr sz="2760">
                <a:solidFill>
                  <a:srgbClr val="414141"/>
                </a:solidFill>
              </a:rPr>
              <a:t>I need a reasonably-priced car which does not consume a lot of fuel. I would really appreciate a comparing facility to help me make up my mind faster, I already have a shortlist. </a:t>
            </a:r>
          </a:p>
        </p:txBody>
      </p:sp>
      <p:pic>
        <p:nvPicPr>
          <p:cNvPr id="67" name="image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3936" y="6720765"/>
            <a:ext cx="2615151" cy="17434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8" name="image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93936" y="3167945"/>
            <a:ext cx="2615152" cy="18095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Must Have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000"/>
              <a:t>Database about cars</a:t>
            </a:r>
            <a:endParaRPr sz="40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000"/>
              <a:t>Ratings</a:t>
            </a:r>
            <a:endParaRPr sz="40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000"/>
              <a:t>Ranking bar (best) </a:t>
            </a:r>
            <a:endParaRPr sz="40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000"/>
              <a:t>Browsing</a:t>
            </a:r>
            <a:endParaRPr sz="40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000"/>
              <a:t>Comparing cars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Should Have</a:t>
            </a:r>
          </a:p>
        </p:txBody>
      </p:sp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600"/>
              <a:t>Comments (text)</a:t>
            </a:r>
            <a:endParaRPr sz="46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600"/>
              <a:t>Searchable comments</a:t>
            </a:r>
            <a:endParaRPr sz="46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600"/>
              <a:t>Search bar</a:t>
            </a:r>
            <a:endParaRPr sz="4600"/>
          </a:p>
          <a:p>
            <a:pPr lvl="0" marL="429767" indent="-429767" defTabSz="549148">
              <a:spcBef>
                <a:spcPts val="3900"/>
              </a:spcBef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600"/>
              <a:t>Users 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Could Have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Price engine provided by a 3rd party</a:t>
            </a:r>
            <a:endParaRPr sz="38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Car of the Month </a:t>
            </a:r>
            <a:endParaRPr sz="3800"/>
          </a:p>
          <a:p>
            <a:pPr lvl="1" marL="9271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E.g. most visited</a:t>
            </a:r>
            <a:endParaRPr sz="38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Ads? </a:t>
            </a:r>
            <a:endParaRPr sz="3800"/>
          </a:p>
          <a:p>
            <a:pPr lvl="1" marL="9271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From companies that aren’t car manufacturers</a:t>
            </a:r>
            <a:endParaRPr sz="3800"/>
          </a:p>
          <a:p>
            <a:pPr lvl="1" marL="9271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3800"/>
              <a:t>No way to purchase biased reviews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312B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87312B"/>
                </a:solidFill>
              </a:rPr>
              <a:t>Main Screen</a:t>
            </a:r>
          </a:p>
        </p:txBody>
      </p:sp>
      <p:sp>
        <p:nvSpPr>
          <p:cNvPr id="80" name="Shape 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Search Bar</a:t>
            </a:r>
            <a:endParaRPr sz="44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List of manufacturers</a:t>
            </a:r>
            <a:endParaRPr sz="4400"/>
          </a:p>
          <a:p>
            <a:pPr lvl="0" marL="457200" indent="-457200">
              <a:buClr>
                <a:srgbClr val="FFFFFF"/>
              </a:buClr>
              <a:defRPr sz="1800">
                <a:solidFill>
                  <a:srgbClr val="000000"/>
                </a:solidFill>
              </a:defRPr>
            </a:pPr>
            <a:r>
              <a:rPr sz="4400"/>
              <a:t>Pictures, news</a:t>
            </a:r>
          </a:p>
        </p:txBody>
      </p:sp>
      <p:pic>
        <p:nvPicPr>
          <p:cNvPr id="81" name="Screen Shot 2015-03-29 at 23.09.1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39249" y="3963824"/>
            <a:ext cx="5810896" cy="37290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